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7" r:id="rId2"/>
    <p:sldId id="262" r:id="rId3"/>
    <p:sldId id="263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5E"/>
    <a:srgbClr val="252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140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5399d89f2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5399d89f2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5399d89f2b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5399d89f2b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B17B6106-B74F-8F56-FC2F-7D90DE974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5399d89f2b_0_93:notes">
            <a:extLst>
              <a:ext uri="{FF2B5EF4-FFF2-40B4-BE49-F238E27FC236}">
                <a16:creationId xmlns:a16="http://schemas.microsoft.com/office/drawing/2014/main" id="{080E61F0-1B93-D563-AF79-62058821F9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5399d89f2b_0_93:notes">
            <a:extLst>
              <a:ext uri="{FF2B5EF4-FFF2-40B4-BE49-F238E27FC236}">
                <a16:creationId xmlns:a16="http://schemas.microsoft.com/office/drawing/2014/main" id="{38275801-CDC6-73C0-8FD0-9FAD4D2C79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35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7B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537061" y="266526"/>
            <a:ext cx="8364529" cy="81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100" b="1" dirty="0">
                <a:solidFill>
                  <a:schemeClr val="lt1"/>
                </a:solidFill>
              </a:rPr>
              <a:t>Parkovací dům P+R Benešov </a:t>
            </a:r>
            <a:endParaRPr sz="4100" b="1" dirty="0">
              <a:solidFill>
                <a:schemeClr val="lt1"/>
              </a:solidFill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915" y="4402007"/>
            <a:ext cx="1439299" cy="33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15171B68-CB8D-B6A5-20B2-9E86DF67A9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49" b="14582"/>
          <a:stretch>
            <a:fillRect/>
          </a:stretch>
        </p:blipFill>
        <p:spPr>
          <a:xfrm>
            <a:off x="453108" y="1082104"/>
            <a:ext cx="5800405" cy="313410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D04F163-4873-0155-71AC-96A2ABBAB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272" y="1082104"/>
            <a:ext cx="2210620" cy="147576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89FA53F-A30F-7612-E901-4613B60F5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683" y="2740445"/>
            <a:ext cx="2213209" cy="1475761"/>
          </a:xfrm>
          <a:prstGeom prst="rect">
            <a:avLst/>
          </a:prstGeom>
        </p:spPr>
      </p:pic>
      <p:sp>
        <p:nvSpPr>
          <p:cNvPr id="11" name="Google Shape;99;p19">
            <a:extLst>
              <a:ext uri="{FF2B5EF4-FFF2-40B4-BE49-F238E27FC236}">
                <a16:creationId xmlns:a16="http://schemas.microsoft.com/office/drawing/2014/main" id="{592D49BB-FABF-6607-BC65-5EF756C6BF90}"/>
              </a:ext>
            </a:extLst>
          </p:cNvPr>
          <p:cNvSpPr txBox="1"/>
          <p:nvPr/>
        </p:nvSpPr>
        <p:spPr>
          <a:xfrm>
            <a:off x="6037582" y="4247244"/>
            <a:ext cx="265331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dirty="0">
                <a:solidFill>
                  <a:schemeClr val="bg1"/>
                </a:solidFill>
              </a:rPr>
              <a:t>Ing. Roman Tichovský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b="1" dirty="0">
                <a:solidFill>
                  <a:schemeClr val="bg1"/>
                </a:solidFill>
              </a:rPr>
              <a:t>místostarosta</a:t>
            </a:r>
            <a:endParaRPr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7B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488000" y="256416"/>
            <a:ext cx="5906362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dirty="0">
                <a:solidFill>
                  <a:schemeClr val="bg1"/>
                </a:solidFill>
              </a:rPr>
              <a:t>Parkovací dům P+R Benešov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2400" b="1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dirty="0">
                <a:solidFill>
                  <a:schemeClr val="bg1"/>
                </a:solidFill>
              </a:rPr>
              <a:t>Základní informace   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568625" y="1700475"/>
            <a:ext cx="2474400" cy="127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b="1" dirty="0">
                <a:solidFill>
                  <a:schemeClr val="tx1"/>
                </a:solidFill>
              </a:rPr>
              <a:t>Kapacita P+R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cs-CZ" sz="1200" b="1" dirty="0">
              <a:solidFill>
                <a:schemeClr val="tx1"/>
              </a:solidFill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chemeClr val="tx1"/>
                </a:solidFill>
              </a:rPr>
              <a:t>181 míst pro osobní vozidla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200" b="1" dirty="0">
                <a:solidFill>
                  <a:schemeClr val="tx1"/>
                </a:solidFill>
              </a:rPr>
              <a:t> 50  míst pro cyklisty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chemeClr val="tx1"/>
                </a:solidFill>
              </a:rPr>
              <a:t> 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7" name="Google Shape;103;p19">
            <a:extLst>
              <a:ext uri="{FF2B5EF4-FFF2-40B4-BE49-F238E27FC236}">
                <a16:creationId xmlns:a16="http://schemas.microsoft.com/office/drawing/2014/main" id="{7C46069D-27DC-08F2-C74F-AA76CBB3C6D5}"/>
              </a:ext>
            </a:extLst>
          </p:cNvPr>
          <p:cNvSpPr/>
          <p:nvPr/>
        </p:nvSpPr>
        <p:spPr>
          <a:xfrm>
            <a:off x="3428808" y="1700475"/>
            <a:ext cx="2474400" cy="127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b="1" dirty="0">
                <a:solidFill>
                  <a:schemeClr val="tx1"/>
                </a:solidFill>
              </a:rPr>
              <a:t>Termíny výstavby 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cs-CZ" sz="1200" b="1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cs-CZ" sz="1200" b="1" dirty="0">
                <a:solidFill>
                  <a:schemeClr val="tx1"/>
                </a:solidFill>
              </a:rPr>
              <a:t> Zahájení: 	    10/2019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cs-CZ" sz="1200" b="1" dirty="0">
                <a:solidFill>
                  <a:schemeClr val="tx1"/>
                </a:solidFill>
              </a:rPr>
              <a:t> Dokončení:	    01/2021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chemeClr val="tx1"/>
                </a:solidFill>
              </a:rPr>
              <a:t> 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9" name="Google Shape;103;p19">
            <a:extLst>
              <a:ext uri="{FF2B5EF4-FFF2-40B4-BE49-F238E27FC236}">
                <a16:creationId xmlns:a16="http://schemas.microsoft.com/office/drawing/2014/main" id="{2AA04965-130A-CBCE-8EA3-C1DC9EE9A0A7}"/>
              </a:ext>
            </a:extLst>
          </p:cNvPr>
          <p:cNvSpPr/>
          <p:nvPr/>
        </p:nvSpPr>
        <p:spPr>
          <a:xfrm>
            <a:off x="6243278" y="1700475"/>
            <a:ext cx="2474400" cy="127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cs-CZ" b="1" dirty="0">
              <a:solidFill>
                <a:schemeClr val="tx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b="1" dirty="0">
                <a:solidFill>
                  <a:schemeClr val="tx1"/>
                </a:solidFill>
              </a:rPr>
              <a:t>Náklady stavby s DPH 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cs-CZ" sz="1200" b="1" dirty="0">
              <a:solidFill>
                <a:schemeClr val="tx1"/>
              </a:solidFill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cs-CZ" sz="1200" b="1" dirty="0">
                <a:solidFill>
                  <a:schemeClr val="tx1"/>
                </a:solidFill>
              </a:rPr>
              <a:t>Celkové :         </a:t>
            </a:r>
            <a:r>
              <a:rPr lang="cs-CZ" sz="1200" b="1" dirty="0">
                <a:solidFill>
                  <a:srgbClr val="FF0000"/>
                </a:solidFill>
              </a:rPr>
              <a:t>168,74 mil. Kč </a:t>
            </a:r>
            <a:r>
              <a:rPr lang="cs-CZ" sz="1200" b="1" dirty="0">
                <a:solidFill>
                  <a:schemeClr val="tx1"/>
                </a:solidFill>
              </a:rPr>
              <a:t>Dotace EÚ:	      94,44 mil. Kč      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cs-CZ" sz="1200" b="1" dirty="0">
                <a:solidFill>
                  <a:schemeClr val="tx1"/>
                </a:solidFill>
              </a:rPr>
              <a:t>Dotace ČR:         16,66 mil. Kč  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cs-CZ" sz="1200" b="1" dirty="0">
                <a:solidFill>
                  <a:schemeClr val="tx1"/>
                </a:solidFill>
              </a:rPr>
              <a:t>Náklady na místo:   771 tis. Kč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chemeClr val="tx1"/>
                </a:solidFill>
              </a:rPr>
              <a:t> 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11" name="Google Shape;61;p14">
            <a:extLst>
              <a:ext uri="{FF2B5EF4-FFF2-40B4-BE49-F238E27FC236}">
                <a16:creationId xmlns:a16="http://schemas.microsoft.com/office/drawing/2014/main" id="{CDCBBD0D-8B30-25E4-0F41-5924CCA3D7D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552" y="4592897"/>
            <a:ext cx="1291741" cy="26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47B"/>
        </a:solidFill>
        <a:effectLst/>
      </p:bgPr>
    </p:bg>
    <p:spTree>
      <p:nvGrpSpPr>
        <p:cNvPr id="1" name="Shape 97">
          <a:extLst>
            <a:ext uri="{FF2B5EF4-FFF2-40B4-BE49-F238E27FC236}">
              <a16:creationId xmlns:a16="http://schemas.microsoft.com/office/drawing/2014/main" id="{8E9A379B-935F-B321-C3E2-B54373B1E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>
            <a:extLst>
              <a:ext uri="{FF2B5EF4-FFF2-40B4-BE49-F238E27FC236}">
                <a16:creationId xmlns:a16="http://schemas.microsoft.com/office/drawing/2014/main" id="{5D0AD49A-BE7E-7D94-2852-32B9B11F4C7C}"/>
              </a:ext>
            </a:extLst>
          </p:cNvPr>
          <p:cNvSpPr txBox="1"/>
          <p:nvPr/>
        </p:nvSpPr>
        <p:spPr>
          <a:xfrm>
            <a:off x="645766" y="243537"/>
            <a:ext cx="5906362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dirty="0">
                <a:solidFill>
                  <a:schemeClr val="bg1"/>
                </a:solidFill>
              </a:rPr>
              <a:t>Parkovací dům P+R Benešov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2400" b="1" dirty="0">
              <a:solidFill>
                <a:schemeClr val="bg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dirty="0">
                <a:solidFill>
                  <a:schemeClr val="bg1"/>
                </a:solidFill>
              </a:rPr>
              <a:t>Parkovné 2026 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103" name="Google Shape;103;p19">
            <a:extLst>
              <a:ext uri="{FF2B5EF4-FFF2-40B4-BE49-F238E27FC236}">
                <a16:creationId xmlns:a16="http://schemas.microsoft.com/office/drawing/2014/main" id="{C5454C6B-6D4D-9805-B709-63AB48D4E937}"/>
              </a:ext>
            </a:extLst>
          </p:cNvPr>
          <p:cNvSpPr/>
          <p:nvPr/>
        </p:nvSpPr>
        <p:spPr>
          <a:xfrm>
            <a:off x="617552" y="1603884"/>
            <a:ext cx="3844978" cy="26880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cs-CZ" b="1" dirty="0"/>
              <a:t>VOZIDLA (AUTO, MOTO) </a:t>
            </a:r>
          </a:p>
          <a:p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 </a:t>
            </a:r>
            <a:r>
              <a:rPr lang="cs-CZ" sz="1300" dirty="0"/>
              <a:t>do 30 minut výjezd </a:t>
            </a:r>
            <a:r>
              <a:rPr lang="cs-CZ" sz="1300" b="1" dirty="0"/>
              <a:t>zdarma</a:t>
            </a:r>
            <a:endParaRPr lang="cs-CZ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/>
              <a:t> 30 – 60 min.              </a:t>
            </a:r>
            <a:r>
              <a:rPr lang="cs-CZ" sz="1300" b="1" dirty="0"/>
              <a:t>10 Kč  </a:t>
            </a:r>
            <a:endParaRPr lang="cs-CZ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/>
              <a:t>1 hod. – 2 hod.         </a:t>
            </a:r>
            <a:r>
              <a:rPr lang="cs-CZ" sz="1300" b="1" dirty="0"/>
              <a:t> 20 Kč </a:t>
            </a:r>
            <a:endParaRPr lang="cs-CZ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/>
              <a:t>nad 2. hod (celodenní parkování)      </a:t>
            </a:r>
            <a:r>
              <a:rPr lang="cs-CZ" sz="1300" b="1" dirty="0"/>
              <a:t>50 Kč </a:t>
            </a:r>
            <a:endParaRPr lang="cs-CZ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/>
              <a:t>noční sazba (0.00–4.00 hod.)     </a:t>
            </a:r>
            <a:r>
              <a:rPr lang="cs-CZ" sz="1300" b="1" dirty="0"/>
              <a:t>50 Kč</a:t>
            </a:r>
            <a:r>
              <a:rPr lang="cs-CZ" sz="1300" dirty="0"/>
              <a:t> </a:t>
            </a:r>
          </a:p>
          <a:p>
            <a:r>
              <a:rPr lang="cs-CZ" sz="1300" dirty="0"/>
              <a:t>      za každou započatou hodinu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/>
              <a:t>nouzové otevření při ztrátě parkovacího lístku 500 Kč </a:t>
            </a:r>
          </a:p>
          <a:p>
            <a:endParaRPr lang="cs-CZ" sz="1300" dirty="0"/>
          </a:p>
          <a:p>
            <a:endParaRPr lang="cs-CZ" sz="1300" dirty="0"/>
          </a:p>
        </p:txBody>
      </p:sp>
      <p:pic>
        <p:nvPicPr>
          <p:cNvPr id="11" name="Google Shape;61;p14">
            <a:extLst>
              <a:ext uri="{FF2B5EF4-FFF2-40B4-BE49-F238E27FC236}">
                <a16:creationId xmlns:a16="http://schemas.microsoft.com/office/drawing/2014/main" id="{5E6D9CF8-E507-8015-4896-C22B13C6306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552" y="4592897"/>
            <a:ext cx="1291741" cy="2651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3;p19">
            <a:extLst>
              <a:ext uri="{FF2B5EF4-FFF2-40B4-BE49-F238E27FC236}">
                <a16:creationId xmlns:a16="http://schemas.microsoft.com/office/drawing/2014/main" id="{AB89E4AC-6F80-8F4B-FB76-DF0A01294AD9}"/>
              </a:ext>
            </a:extLst>
          </p:cNvPr>
          <p:cNvSpPr/>
          <p:nvPr/>
        </p:nvSpPr>
        <p:spPr>
          <a:xfrm>
            <a:off x="4681470" y="1603884"/>
            <a:ext cx="3844978" cy="26880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cs-CZ" b="1" dirty="0"/>
              <a:t> CYKLOBOXY </a:t>
            </a:r>
          </a:p>
          <a:p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 err="1"/>
              <a:t>Cyklobox</a:t>
            </a:r>
            <a:r>
              <a:rPr lang="cs-CZ" sz="1300" dirty="0"/>
              <a:t> pro 1 kolo: 0 – 14 hod     </a:t>
            </a:r>
            <a:r>
              <a:rPr lang="cs-CZ" sz="1300" b="1" dirty="0"/>
              <a:t> 10 Kč </a:t>
            </a:r>
            <a:endParaRPr lang="cs-CZ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 err="1"/>
              <a:t>Cyklobox</a:t>
            </a:r>
            <a:r>
              <a:rPr lang="cs-CZ" sz="1300" dirty="0"/>
              <a:t> pro 2 kola: 0 – 14 hod    </a:t>
            </a:r>
            <a:r>
              <a:rPr lang="cs-CZ" sz="1300" b="1" dirty="0"/>
              <a:t>  15 Kč </a:t>
            </a:r>
            <a:endParaRPr lang="cs-CZ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 err="1"/>
              <a:t>Cyklobox</a:t>
            </a:r>
            <a:r>
              <a:rPr lang="cs-CZ" sz="1300" dirty="0"/>
              <a:t> s nabíjením: 0 – 14 hod    </a:t>
            </a:r>
            <a:r>
              <a:rPr lang="cs-CZ" sz="1300" b="1" dirty="0"/>
              <a:t>20 Kč</a:t>
            </a:r>
            <a:r>
              <a:rPr lang="cs-CZ" sz="1300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/>
              <a:t>každá další započatá hodina </a:t>
            </a:r>
            <a:r>
              <a:rPr lang="cs-CZ" sz="1300" b="1" dirty="0"/>
              <a:t>30 Kč</a:t>
            </a:r>
            <a:r>
              <a:rPr lang="cs-CZ" sz="1300" dirty="0"/>
              <a:t> (u všech  typů </a:t>
            </a:r>
            <a:r>
              <a:rPr lang="cs-CZ" sz="1300" dirty="0" err="1"/>
              <a:t>cykloboxů</a:t>
            </a:r>
            <a:r>
              <a:rPr lang="cs-CZ" sz="1300" dirty="0"/>
              <a:t>)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300" dirty="0"/>
              <a:t>nouzové otevření boxu při ztrátě </a:t>
            </a:r>
            <a:r>
              <a:rPr lang="cs-CZ" sz="1300" dirty="0" err="1"/>
              <a:t>PINu</a:t>
            </a:r>
            <a:r>
              <a:rPr lang="cs-CZ" sz="1300" dirty="0"/>
              <a:t> 500 Kč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300" dirty="0"/>
          </a:p>
          <a:p>
            <a:endParaRPr lang="cs-CZ" sz="1300" dirty="0"/>
          </a:p>
          <a:p>
            <a:endParaRPr lang="cs-CZ" sz="1300" dirty="0"/>
          </a:p>
        </p:txBody>
      </p:sp>
    </p:spTree>
    <p:extLst>
      <p:ext uri="{BB962C8B-B14F-4D97-AF65-F5344CB8AC3E}">
        <p14:creationId xmlns:p14="http://schemas.microsoft.com/office/powerpoint/2010/main" val="92284142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206</Words>
  <Application>Microsoft Office PowerPoint</Application>
  <PresentationFormat>Předvádění na obrazovce (16:9)</PresentationFormat>
  <Paragraphs>43</Paragraphs>
  <Slides>3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Roman Tichovsky</dc:creator>
  <cp:lastModifiedBy>Vrátná Nikola Ing.</cp:lastModifiedBy>
  <cp:revision>2</cp:revision>
  <dcterms:modified xsi:type="dcterms:W3CDTF">2026-09-30T06:44:37Z</dcterms:modified>
</cp:coreProperties>
</file>